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5"/>
  </p:notesMasterIdLst>
  <p:sldIdLst>
    <p:sldId id="276" r:id="rId2"/>
    <p:sldId id="256" r:id="rId3"/>
    <p:sldId id="257" r:id="rId4"/>
    <p:sldId id="27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Aileron" panose="020B0604020202020204" charset="0"/>
      <p:regular r:id="rId26"/>
    </p:embeddedFont>
    <p:embeddedFont>
      <p:font typeface="Aileron Bold" panose="020B0604020202020204" charset="0"/>
      <p:regular r:id="rId27"/>
    </p:embeddedFont>
    <p:embeddedFont>
      <p:font typeface="Aileron Heavy" panose="020B0604020202020204" charset="0"/>
      <p:regular r:id="rId28"/>
    </p:embeddedFont>
    <p:embeddedFont>
      <p:font typeface="Aileron Italics" panose="020B0604020202020204" charset="0"/>
      <p:regular r:id="rId29"/>
    </p:embeddedFont>
    <p:embeddedFont>
      <p:font typeface="Aileron Ultra-Bold" panose="020B0604020202020204" charset="0"/>
      <p:regular r:id="rId30"/>
    </p:embeddedFont>
    <p:embeddedFont>
      <p:font typeface="Aptos" panose="020B0004020202020204" pitchFamily="34" charset="0"/>
      <p:regular r:id="rId31"/>
      <p:bold r:id="rId32"/>
      <p:italic r:id="rId33"/>
      <p:boldItalic r:id="rId34"/>
    </p:embeddedFont>
    <p:embeddedFont>
      <p:font typeface="Aptos Display" panose="020B0004020202020204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</p:embeddedFont>
    <p:embeddedFont>
      <p:font typeface="Canva Sans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D4D8DC-6BB7-4D7B-9B2B-CABDCA3ADE15}">
          <p14:sldIdLst>
            <p14:sldId id="276"/>
            <p14:sldId id="256"/>
            <p14:sldId id="257"/>
          </p14:sldIdLst>
        </p14:section>
        <p14:section name="Untitled Section" id="{8A3528AA-2FC0-428B-AA22-87DFD48DDC7C}">
          <p14:sldIdLst>
            <p14:sldId id="27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43" d="100"/>
          <a:sy n="43" d="100"/>
        </p:scale>
        <p:origin x="7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89AB3-BC80-40D8-A5A2-F8EB57DE3322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C0C34-0255-406D-A09D-DD8C2DB57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C0C34-0255-406D-A09D-DD8C2DB579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6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7DE4-9558-204B-0924-76B2207BB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FDB47-D5D2-427E-4705-7F34471AD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E2DCB-63AC-B3A8-3CB1-09B30FCB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01BEC-0544-8ED6-8ECB-9D343D50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FA4B-1ACE-E4B2-67AA-72B10A95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0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18D3-CB5D-6DD8-24B1-1818CF0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AD077-8948-B377-8704-3B0120F60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9C9A-0890-E90B-3397-9AE756C6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8303-4BC7-F647-1470-B9DBB1A0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6B5E-1E7A-D464-DD92-B3D2F076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2BC4E-428C-C907-4CFD-82AC849BF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6D6B9-4CE9-F97B-D10D-AF344E76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9FF2-8B71-ECF5-78AC-F8B5E0B7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E9344-9EC8-8E88-6416-7DADEEBC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483B3-89E3-2072-81E8-AE10445D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7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1E49-ECE4-B7BB-9095-505A536B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3A1F-5CEB-A421-5BF8-D2C74966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0E61D-4B3A-1017-316B-CC0B8844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7016-D9D4-8DD1-2D58-C986080D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0F08-669C-914C-9CF1-4836A7D8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634F-8F52-AE10-4B73-86E53F89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8309-8DDB-5675-1BAB-49D5A7192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DA5D-A9D2-E447-0707-39A0A0C4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3AE1B-9295-A97F-C5FE-DD22AF9D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B6756-BB6E-79E4-5258-25E47F0C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F2E8-9B2B-20CF-F184-4FA45E85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9A73A-1BCB-E7B2-8D2A-CCB0112CD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1A19D-2A18-0BE2-B687-576007196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BED98-3EC8-C5DF-4A18-EEBDC61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B0977-EE90-1553-142F-FC7ED7D2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CE373-253F-24A4-7CB8-D6A5314C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1ED6-EA18-101C-C98A-773FF6AC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B4A51-E64B-2425-D49A-21BDA848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E5A35-D88C-5294-80BE-6DA114190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DC92-F92D-7B21-F41E-8C5301B20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905EF-7424-B881-1757-47C7983E8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63A32-C699-F494-F3FA-59A02279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6932A-8EEC-4CA8-08E4-00F651CC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62FC6-9976-9C1A-1DDB-87B9E981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CDE8-0474-1DF9-01B8-B384B32C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66445-A37C-09DC-5B68-06513217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2D73D-70E8-6816-BA2D-7F9EEBDE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1C70A-5E4B-3179-FE4F-0326F122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0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3E844-3D3D-60C9-5FC2-F5B95A2B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4B590-3A42-DAFA-7D3F-1398BB86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1EFD8-D2BD-A725-64A4-AE208AD7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92F1-C74E-A924-75F5-BAF4D3B3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4B50-17A3-0D3A-EC34-BFA06B343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A1E85-7364-7E12-83C7-7B9C8D050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17A0-81DD-2796-C566-33061E92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C2E92-C30D-99C4-BDAA-7DA28E5D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E4E0-ED6B-7AFA-91DC-FFDC3792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5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0118-808C-B4DD-F88C-68388B10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98676-D2AF-9E15-FA71-4C600FB6F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9D4DA-6113-532B-EA4A-C0DE789C2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B618E-B41B-F561-8CF6-6EDBEDF9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373C6-FAAC-8105-675D-B60CBD19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45646-8B06-D253-9049-F1841BC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56B8D-C076-AB15-9CBE-D793B2A7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DA632-416A-4C14-3688-F4ADACDA1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4A54F-40D8-9101-C55A-06C3142CF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79195-5ADE-8BDE-56C5-8B2B6A7D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00BE9-756A-98AA-2471-A6B76DF32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sv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54719-59E2-5D3B-A8A5-24D2A05A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A81A94-EF85-A253-7D9C-EA4594A3C5DA}"/>
              </a:ext>
            </a:extLst>
          </p:cNvPr>
          <p:cNvGrpSpPr/>
          <p:nvPr/>
        </p:nvGrpSpPr>
        <p:grpSpPr>
          <a:xfrm>
            <a:off x="4433584" y="709898"/>
            <a:ext cx="9420833" cy="1686466"/>
            <a:chOff x="0" y="-47625"/>
            <a:chExt cx="12561110" cy="224862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E187466B-D002-8541-53F5-98276A827CBB}"/>
                </a:ext>
              </a:extLst>
            </p:cNvPr>
            <p:cNvSpPr txBox="1"/>
            <p:nvPr/>
          </p:nvSpPr>
          <p:spPr>
            <a:xfrm>
              <a:off x="0" y="1661192"/>
              <a:ext cx="12561110" cy="539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 dirty="0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Team 1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F09BD9C-0EE6-7B09-0DB0-21853FA7442F}"/>
                </a:ext>
              </a:extLst>
            </p:cNvPr>
            <p:cNvSpPr txBox="1"/>
            <p:nvPr/>
          </p:nvSpPr>
          <p:spPr>
            <a:xfrm>
              <a:off x="0" y="-47625"/>
              <a:ext cx="12561110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6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REGRESSION OF USED CAR PRICES</a:t>
              </a:r>
            </a:p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endPara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</p:grpSp>
      <p:sp>
        <p:nvSpPr>
          <p:cNvPr id="26" name="Freeform 3">
            <a:extLst>
              <a:ext uri="{FF2B5EF4-FFF2-40B4-BE49-F238E27FC236}">
                <a16:creationId xmlns:a16="http://schemas.microsoft.com/office/drawing/2014/main" id="{62B16685-BACA-F4A5-D576-BBD59DFE3923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FBB9DA4-EE34-32AE-6D8E-575238B14CF2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CC5485-873D-5EE7-EC80-55D1344D9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1" t="13187" r="6436" b="35425"/>
          <a:stretch/>
        </p:blipFill>
        <p:spPr>
          <a:xfrm>
            <a:off x="1144786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3B5EF0-B564-EB10-6CF6-C57FAECBBA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8" t="7088" r="25412" b="61127"/>
          <a:stretch/>
        </p:blipFill>
        <p:spPr>
          <a:xfrm>
            <a:off x="3943915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4809D-8F8B-6A19-7C07-B0D867CE3BD4}"/>
              </a:ext>
            </a:extLst>
          </p:cNvPr>
          <p:cNvSpPr txBox="1"/>
          <p:nvPr/>
        </p:nvSpPr>
        <p:spPr>
          <a:xfrm>
            <a:off x="1825086" y="6488569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Ahmed </a:t>
            </a:r>
            <a:br>
              <a:rPr lang="en-US" sz="2800" b="1" dirty="0"/>
            </a:br>
            <a:r>
              <a:rPr lang="en-US" sz="2800" b="1" dirty="0" err="1"/>
              <a:t>Shaltot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BCF7D4-D804-38A5-2BDC-B007C5B2E6A5}"/>
              </a:ext>
            </a:extLst>
          </p:cNvPr>
          <p:cNvSpPr txBox="1"/>
          <p:nvPr/>
        </p:nvSpPr>
        <p:spPr>
          <a:xfrm>
            <a:off x="4381455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John </a:t>
            </a:r>
            <a:br>
              <a:rPr lang="en-US" sz="2800" b="1" dirty="0"/>
            </a:br>
            <a:r>
              <a:rPr lang="en-US" sz="2800" b="1" dirty="0"/>
              <a:t>Ashraf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F22C1CC-4626-D983-5E6D-8FF4E62CFE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r="18458" b="37802"/>
          <a:stretch/>
        </p:blipFill>
        <p:spPr>
          <a:xfrm>
            <a:off x="6743044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403EDAE-5653-5392-4494-EDE6EFAB7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b="13762"/>
          <a:stretch/>
        </p:blipFill>
        <p:spPr>
          <a:xfrm>
            <a:off x="9542173" y="335833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14CC55-A0CA-2D45-DD35-3D120C7CB760}"/>
              </a:ext>
            </a:extLst>
          </p:cNvPr>
          <p:cNvSpPr txBox="1"/>
          <p:nvPr/>
        </p:nvSpPr>
        <p:spPr>
          <a:xfrm>
            <a:off x="7177318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Abdo </a:t>
            </a:r>
            <a:br>
              <a:rPr lang="en-US" sz="2800" b="1" dirty="0"/>
            </a:br>
            <a:r>
              <a:rPr lang="en-US" sz="2800" b="1" dirty="0" err="1"/>
              <a:t>Rateb</a:t>
            </a:r>
            <a:endParaRPr lang="en-US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44238D-24CD-2B94-2300-F1C3A17F8D99}"/>
              </a:ext>
            </a:extLst>
          </p:cNvPr>
          <p:cNvSpPr txBox="1"/>
          <p:nvPr/>
        </p:nvSpPr>
        <p:spPr>
          <a:xfrm>
            <a:off x="9979713" y="6488568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Maritte</a:t>
            </a:r>
            <a:br>
              <a:rPr lang="en-US" sz="2800" b="1" dirty="0"/>
            </a:br>
            <a:r>
              <a:rPr lang="en-US" sz="2800" b="1" dirty="0"/>
              <a:t>Magdy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76ABD54-A4D5-053C-86A9-EEA8C9B5C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9125" y="323850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3F541-B534-D67B-8395-155B83C36A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1040" r="24508" b="52402"/>
          <a:stretch/>
        </p:blipFill>
        <p:spPr>
          <a:xfrm>
            <a:off x="15138254" y="3238500"/>
            <a:ext cx="2322881" cy="23228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E08130E-9721-A3A1-7EAD-C2C9EA9CBD5E}"/>
              </a:ext>
            </a:extLst>
          </p:cNvPr>
          <p:cNvSpPr txBox="1"/>
          <p:nvPr/>
        </p:nvSpPr>
        <p:spPr>
          <a:xfrm>
            <a:off x="12543766" y="6502832"/>
            <a:ext cx="1915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Mohamed</a:t>
            </a:r>
            <a:br>
              <a:rPr lang="en-US" sz="2800" b="1" dirty="0"/>
            </a:br>
            <a:r>
              <a:rPr lang="en-US" sz="2800" b="1" dirty="0"/>
              <a:t>Hossam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0850A4-5AAA-BC9C-0F10-A04E1A78E740}"/>
              </a:ext>
            </a:extLst>
          </p:cNvPr>
          <p:cNvSpPr txBox="1"/>
          <p:nvPr/>
        </p:nvSpPr>
        <p:spPr>
          <a:xfrm>
            <a:off x="15357023" y="6488567"/>
            <a:ext cx="1885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Mohamed</a:t>
            </a:r>
            <a:br>
              <a:rPr lang="en-US" sz="2800" b="1" dirty="0"/>
            </a:br>
            <a:r>
              <a:rPr lang="en-US" sz="2800" b="1" dirty="0"/>
              <a:t>Mohab</a:t>
            </a:r>
          </a:p>
        </p:txBody>
      </p:sp>
    </p:spTree>
    <p:extLst>
      <p:ext uri="{BB962C8B-B14F-4D97-AF65-F5344CB8AC3E}">
        <p14:creationId xmlns:p14="http://schemas.microsoft.com/office/powerpoint/2010/main" val="61048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811747"/>
            <a:ext cx="8597923" cy="4435871"/>
          </a:xfrm>
          <a:custGeom>
            <a:avLst/>
            <a:gdLst/>
            <a:ahLst/>
            <a:cxnLst/>
            <a:rect l="l" t="t" r="r" b="b"/>
            <a:pathLst>
              <a:path w="8597923" h="4435871">
                <a:moveTo>
                  <a:pt x="0" y="0"/>
                </a:moveTo>
                <a:lnTo>
                  <a:pt x="8597923" y="0"/>
                </a:lnTo>
                <a:lnTo>
                  <a:pt x="8597923" y="4435871"/>
                </a:lnTo>
                <a:lnTo>
                  <a:pt x="0" y="443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97923" y="4455994"/>
            <a:ext cx="9311421" cy="5563574"/>
          </a:xfrm>
          <a:custGeom>
            <a:avLst/>
            <a:gdLst/>
            <a:ahLst/>
            <a:cxnLst/>
            <a:rect l="l" t="t" r="r" b="b"/>
            <a:pathLst>
              <a:path w="9311421" h="5563574">
                <a:moveTo>
                  <a:pt x="0" y="0"/>
                </a:moveTo>
                <a:lnTo>
                  <a:pt x="9311422" y="0"/>
                </a:lnTo>
                <a:lnTo>
                  <a:pt x="9311422" y="5563574"/>
                </a:lnTo>
                <a:lnTo>
                  <a:pt x="0" y="5563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-821584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ext_color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9513" y="116834"/>
            <a:ext cx="12099198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had more than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150 unique value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so we standardized this column to only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14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5402" y="6689678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123" y="1028700"/>
            <a:ext cx="10669188" cy="4681106"/>
          </a:xfrm>
          <a:custGeom>
            <a:avLst/>
            <a:gdLst/>
            <a:ahLst/>
            <a:cxnLst/>
            <a:rect l="l" t="t" r="r" b="b"/>
            <a:pathLst>
              <a:path w="10669188" h="4681106">
                <a:moveTo>
                  <a:pt x="0" y="0"/>
                </a:moveTo>
                <a:lnTo>
                  <a:pt x="10669188" y="0"/>
                </a:lnTo>
                <a:lnTo>
                  <a:pt x="10669188" y="4681106"/>
                </a:lnTo>
                <a:lnTo>
                  <a:pt x="0" y="468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80315" y="4290054"/>
            <a:ext cx="9807685" cy="5996946"/>
          </a:xfrm>
          <a:custGeom>
            <a:avLst/>
            <a:gdLst/>
            <a:ahLst/>
            <a:cxnLst/>
            <a:rect l="l" t="t" r="r" b="b"/>
            <a:pathLst>
              <a:path w="9807685" h="5996946">
                <a:moveTo>
                  <a:pt x="0" y="0"/>
                </a:moveTo>
                <a:lnTo>
                  <a:pt x="9807685" y="0"/>
                </a:lnTo>
                <a:lnTo>
                  <a:pt x="9807685" y="5996946"/>
                </a:lnTo>
                <a:lnTo>
                  <a:pt x="0" y="5996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-821584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GB" sz="5052" b="1" u="sng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int</a:t>
              </a:r>
              <a:r>
                <a:rPr lang="en-US" sz="5052" b="1" u="sng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_color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19513" y="145409"/>
            <a:ext cx="7725519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same for internal color column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9290" y="6444216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489" y="1493394"/>
            <a:ext cx="8613221" cy="4242011"/>
          </a:xfrm>
          <a:custGeom>
            <a:avLst/>
            <a:gdLst/>
            <a:ahLst/>
            <a:cxnLst/>
            <a:rect l="l" t="t" r="r" b="b"/>
            <a:pathLst>
              <a:path w="8613221" h="4242011">
                <a:moveTo>
                  <a:pt x="0" y="0"/>
                </a:moveTo>
                <a:lnTo>
                  <a:pt x="8613221" y="0"/>
                </a:lnTo>
                <a:lnTo>
                  <a:pt x="8613221" y="4242011"/>
                </a:lnTo>
                <a:lnTo>
                  <a:pt x="0" y="424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61353" y="4497257"/>
            <a:ext cx="10126647" cy="5481048"/>
          </a:xfrm>
          <a:custGeom>
            <a:avLst/>
            <a:gdLst/>
            <a:ahLst/>
            <a:cxnLst/>
            <a:rect l="l" t="t" r="r" b="b"/>
            <a:pathLst>
              <a:path w="10126647" h="5481048">
                <a:moveTo>
                  <a:pt x="0" y="0"/>
                </a:moveTo>
                <a:lnTo>
                  <a:pt x="10126647" y="0"/>
                </a:lnTo>
                <a:lnTo>
                  <a:pt x="10126647" y="5481048"/>
                </a:lnTo>
                <a:lnTo>
                  <a:pt x="0" y="5481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-142875"/>
            <a:ext cx="4291846" cy="187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5"/>
              </a:lnSpc>
              <a:spcBef>
                <a:spcPct val="0"/>
              </a:spcBef>
            </a:pPr>
            <a:r>
              <a:rPr lang="en-US" sz="5063" b="1" u="sng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transmission</a:t>
            </a:r>
          </a:p>
          <a:p>
            <a:pPr algn="ctr">
              <a:lnSpc>
                <a:spcPts val="7595"/>
              </a:lnSpc>
              <a:spcBef>
                <a:spcPct val="0"/>
              </a:spcBef>
            </a:pPr>
            <a:endParaRPr lang="en-US" sz="5063" b="1" u="sng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58458" y="7046713"/>
            <a:ext cx="5253261" cy="187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8"/>
              </a:lnSpc>
              <a:spcBef>
                <a:spcPct val="0"/>
              </a:spcBef>
            </a:pPr>
            <a:r>
              <a:rPr lang="en-US" sz="5052" b="1" spc="15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 processing</a:t>
            </a:r>
          </a:p>
          <a:p>
            <a:pPr algn="ctr">
              <a:lnSpc>
                <a:spcPts val="7578"/>
              </a:lnSpc>
              <a:spcBef>
                <a:spcPct val="0"/>
              </a:spcBef>
            </a:pPr>
            <a:endParaRPr lang="en-US" sz="5052" b="1" spc="15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25338" y="51707"/>
            <a:ext cx="9711526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had 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52 unique value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so we standardized this column to only </a:t>
            </a:r>
            <a:r>
              <a:rPr lang="en-US" sz="3505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4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value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01222" y="1073216"/>
            <a:ext cx="1120407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of engines 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8903261" y="2639760"/>
            <a:ext cx="0" cy="18482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2679515" y="2718249"/>
            <a:ext cx="783797" cy="9709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4080627" y="2743559"/>
            <a:ext cx="800045" cy="957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643996" y="6004107"/>
            <a:ext cx="4269613" cy="3602486"/>
          </a:xfrm>
          <a:custGeom>
            <a:avLst/>
            <a:gdLst/>
            <a:ahLst/>
            <a:cxnLst/>
            <a:rect l="l" t="t" r="r" b="b"/>
            <a:pathLst>
              <a:path w="4269613" h="3602486">
                <a:moveTo>
                  <a:pt x="0" y="0"/>
                </a:moveTo>
                <a:lnTo>
                  <a:pt x="4269612" y="0"/>
                </a:lnTo>
                <a:lnTo>
                  <a:pt x="4269612" y="3602486"/>
                </a:lnTo>
                <a:lnTo>
                  <a:pt x="0" y="3602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502750" y="4037204"/>
            <a:ext cx="2047875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cylinders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84227" y="4879975"/>
            <a:ext cx="2638068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horsepower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2284" y="4037204"/>
            <a:ext cx="2623423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spc="132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engine_size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1545" y="6650991"/>
            <a:ext cx="9363433" cy="3321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missing values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endParaRPr lang="en-US" sz="2720" b="1" spc="106" dirty="0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horsepower     31500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 err="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engine_size</a:t>
            </a: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    13175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cylinders      36049</a:t>
            </a:r>
          </a:p>
          <a:p>
            <a:pPr algn="ctr">
              <a:lnSpc>
                <a:spcPts val="3808"/>
              </a:lnSpc>
              <a:spcBef>
                <a:spcPct val="0"/>
              </a:spcBef>
            </a:pPr>
            <a:endParaRPr lang="en-US" sz="2720" b="1" spc="106" dirty="0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sz="2720" b="1" spc="106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we filled nulls with </a:t>
            </a:r>
            <a:r>
              <a:rPr lang="en-US" sz="2720" b="1" spc="106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mean of values for each car model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8517" y="-795727"/>
            <a:ext cx="3887490" cy="1643168"/>
            <a:chOff x="0" y="0"/>
            <a:chExt cx="5183320" cy="21908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engine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8622" y="1215414"/>
            <a:ext cx="14390757" cy="8310662"/>
          </a:xfrm>
          <a:custGeom>
            <a:avLst/>
            <a:gdLst/>
            <a:ahLst/>
            <a:cxnLst/>
            <a:rect l="l" t="t" r="r" b="b"/>
            <a:pathLst>
              <a:path w="14390757" h="8310662">
                <a:moveTo>
                  <a:pt x="0" y="0"/>
                </a:moveTo>
                <a:lnTo>
                  <a:pt x="14390756" y="0"/>
                </a:lnTo>
                <a:lnTo>
                  <a:pt x="14390756" y="8310662"/>
                </a:lnTo>
                <a:lnTo>
                  <a:pt x="0" y="83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CF14-9BAD-50D2-E089-D51B90CF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2C7450C-911E-8CBB-3353-D11982183033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D81860-DDAD-9E63-773E-2447CAB741AC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AE077-9474-D7C5-A228-3239AE634145}"/>
              </a:ext>
            </a:extLst>
          </p:cNvPr>
          <p:cNvSpPr txBox="1"/>
          <p:nvPr/>
        </p:nvSpPr>
        <p:spPr>
          <a:xfrm>
            <a:off x="1828800" y="952500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Correlation map</a:t>
            </a: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0974AF22-D61F-A056-0F4F-B2681E8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43100"/>
            <a:ext cx="9439275" cy="81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2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294" y="1028700"/>
            <a:ext cx="8697706" cy="5681268"/>
          </a:xfrm>
          <a:custGeom>
            <a:avLst/>
            <a:gdLst/>
            <a:ahLst/>
            <a:cxnLst/>
            <a:rect l="l" t="t" r="r" b="b"/>
            <a:pathLst>
              <a:path w="8697706" h="5681268">
                <a:moveTo>
                  <a:pt x="0" y="0"/>
                </a:moveTo>
                <a:lnTo>
                  <a:pt x="8697706" y="0"/>
                </a:lnTo>
                <a:lnTo>
                  <a:pt x="8697706" y="5681268"/>
                </a:lnTo>
                <a:lnTo>
                  <a:pt x="0" y="568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34525" y="4479640"/>
            <a:ext cx="8115300" cy="5516282"/>
          </a:xfrm>
          <a:custGeom>
            <a:avLst/>
            <a:gdLst/>
            <a:ahLst/>
            <a:cxnLst/>
            <a:rect l="l" t="t" r="r" b="b"/>
            <a:pathLst>
              <a:path w="8115300" h="5516282">
                <a:moveTo>
                  <a:pt x="0" y="0"/>
                </a:moveTo>
                <a:lnTo>
                  <a:pt x="8115300" y="0"/>
                </a:lnTo>
                <a:lnTo>
                  <a:pt x="8115300" y="5516282"/>
                </a:lnTo>
                <a:lnTo>
                  <a:pt x="0" y="551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93084" y="-77657"/>
            <a:ext cx="12343938" cy="36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0"/>
              </a:lnSpc>
              <a:spcBef>
                <a:spcPct val="0"/>
              </a:spcBef>
            </a:pPr>
            <a:r>
              <a:rPr lang="en-US" sz="689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Distribution of numerical values</a:t>
            </a: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31321" y="7142531"/>
            <a:ext cx="480583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log transformation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356431"/>
            <a:ext cx="9454292" cy="5961992"/>
          </a:xfrm>
          <a:custGeom>
            <a:avLst/>
            <a:gdLst/>
            <a:ahLst/>
            <a:cxnLst/>
            <a:rect l="l" t="t" r="r" b="b"/>
            <a:pathLst>
              <a:path w="9454292" h="5961992">
                <a:moveTo>
                  <a:pt x="0" y="0"/>
                </a:moveTo>
                <a:lnTo>
                  <a:pt x="9454292" y="0"/>
                </a:lnTo>
                <a:lnTo>
                  <a:pt x="9454292" y="5961992"/>
                </a:lnTo>
                <a:lnTo>
                  <a:pt x="0" y="596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454292" y="4337427"/>
            <a:ext cx="8787802" cy="5796605"/>
          </a:xfrm>
          <a:custGeom>
            <a:avLst/>
            <a:gdLst/>
            <a:ahLst/>
            <a:cxnLst/>
            <a:rect l="l" t="t" r="r" b="b"/>
            <a:pathLst>
              <a:path w="8787802" h="5796605">
                <a:moveTo>
                  <a:pt x="0" y="0"/>
                </a:moveTo>
                <a:lnTo>
                  <a:pt x="8787802" y="0"/>
                </a:lnTo>
                <a:lnTo>
                  <a:pt x="8787802" y="5796606"/>
                </a:lnTo>
                <a:lnTo>
                  <a:pt x="0" y="5796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93084" y="42892"/>
            <a:ext cx="12343938" cy="36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0"/>
              </a:lnSpc>
              <a:spcBef>
                <a:spcPct val="0"/>
              </a:spcBef>
            </a:pPr>
            <a:r>
              <a:rPr lang="en-US" sz="689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Distribution of numerical values</a:t>
            </a: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20579" y="7566510"/>
            <a:ext cx="480583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log transformation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356431"/>
            <a:ext cx="9341397" cy="5519916"/>
          </a:xfrm>
          <a:custGeom>
            <a:avLst/>
            <a:gdLst/>
            <a:ahLst/>
            <a:cxnLst/>
            <a:rect l="l" t="t" r="r" b="b"/>
            <a:pathLst>
              <a:path w="9341397" h="5519916">
                <a:moveTo>
                  <a:pt x="0" y="0"/>
                </a:moveTo>
                <a:lnTo>
                  <a:pt x="9341397" y="0"/>
                </a:lnTo>
                <a:lnTo>
                  <a:pt x="9341397" y="5519916"/>
                </a:lnTo>
                <a:lnTo>
                  <a:pt x="0" y="5519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00108" y="3976999"/>
            <a:ext cx="9711039" cy="6093580"/>
          </a:xfrm>
          <a:custGeom>
            <a:avLst/>
            <a:gdLst/>
            <a:ahLst/>
            <a:cxnLst/>
            <a:rect l="l" t="t" r="r" b="b"/>
            <a:pathLst>
              <a:path w="9711039" h="6093580">
                <a:moveTo>
                  <a:pt x="0" y="0"/>
                </a:moveTo>
                <a:lnTo>
                  <a:pt x="9711039" y="0"/>
                </a:lnTo>
                <a:lnTo>
                  <a:pt x="9711039" y="6093581"/>
                </a:lnTo>
                <a:lnTo>
                  <a:pt x="0" y="6093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39455" y="-1738"/>
            <a:ext cx="11809089" cy="36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0"/>
              </a:lnSpc>
              <a:spcBef>
                <a:spcPct val="0"/>
              </a:spcBef>
            </a:pPr>
            <a:r>
              <a:rPr lang="en-US" sz="689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Distriution of numerical values</a:t>
            </a: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39455" y="7544195"/>
            <a:ext cx="4805839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log transformation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15318710" y="-34290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26363" y="1208143"/>
            <a:ext cx="7592684" cy="4758903"/>
          </a:xfrm>
          <a:custGeom>
            <a:avLst/>
            <a:gdLst/>
            <a:ahLst/>
            <a:cxnLst/>
            <a:rect l="l" t="t" r="r" b="b"/>
            <a:pathLst>
              <a:path w="7592684" h="4758903">
                <a:moveTo>
                  <a:pt x="0" y="0"/>
                </a:moveTo>
                <a:lnTo>
                  <a:pt x="7592684" y="0"/>
                </a:lnTo>
                <a:lnTo>
                  <a:pt x="7592684" y="4758903"/>
                </a:lnTo>
                <a:lnTo>
                  <a:pt x="0" y="475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5618" y="1028700"/>
            <a:ext cx="7376264" cy="4938346"/>
          </a:xfrm>
          <a:custGeom>
            <a:avLst/>
            <a:gdLst/>
            <a:ahLst/>
            <a:cxnLst/>
            <a:rect l="l" t="t" r="r" b="b"/>
            <a:pathLst>
              <a:path w="7376264" h="4938346">
                <a:moveTo>
                  <a:pt x="0" y="0"/>
                </a:moveTo>
                <a:lnTo>
                  <a:pt x="7376264" y="0"/>
                </a:lnTo>
                <a:lnTo>
                  <a:pt x="7376264" y="4938346"/>
                </a:lnTo>
                <a:lnTo>
                  <a:pt x="0" y="4938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06661" y="5967046"/>
            <a:ext cx="6478926" cy="3954844"/>
          </a:xfrm>
          <a:custGeom>
            <a:avLst/>
            <a:gdLst/>
            <a:ahLst/>
            <a:cxnLst/>
            <a:rect l="l" t="t" r="r" b="b"/>
            <a:pathLst>
              <a:path w="6478926" h="3954844">
                <a:moveTo>
                  <a:pt x="0" y="0"/>
                </a:moveTo>
                <a:lnTo>
                  <a:pt x="6478926" y="0"/>
                </a:lnTo>
                <a:lnTo>
                  <a:pt x="6478926" y="3954845"/>
                </a:lnTo>
                <a:lnTo>
                  <a:pt x="0" y="3954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041579" y="-142875"/>
            <a:ext cx="11809089" cy="36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0"/>
              </a:lnSpc>
              <a:spcBef>
                <a:spcPct val="0"/>
              </a:spcBef>
            </a:pPr>
            <a:r>
              <a:rPr lang="en-US" sz="689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Distriution</a:t>
            </a:r>
            <a:r>
              <a:rPr lang="en-US" sz="689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of numerical values</a:t>
            </a: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9650"/>
              </a:lnSpc>
              <a:spcBef>
                <a:spcPct val="0"/>
              </a:spcBef>
            </a:pPr>
            <a:endParaRPr lang="en-US" sz="6893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3584" y="745617"/>
            <a:ext cx="9420833" cy="1636895"/>
            <a:chOff x="0" y="0"/>
            <a:chExt cx="12561110" cy="218252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61192"/>
              <a:ext cx="12561110" cy="521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299" spc="68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Kaggle competition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61110" cy="1555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6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REGRESSION OF USED CAR PRICES</a:t>
              </a:r>
            </a:p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endParaRPr lang="en-US" sz="3600" b="1" spc="107">
                <a:solidFill>
                  <a:srgbClr val="191919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21368" y="3276429"/>
            <a:ext cx="5845264" cy="5816038"/>
          </a:xfrm>
          <a:custGeom>
            <a:avLst/>
            <a:gdLst/>
            <a:ahLst/>
            <a:cxnLst/>
            <a:rect l="l" t="t" r="r" b="b"/>
            <a:pathLst>
              <a:path w="5845264" h="5816038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2085684" y="6019348"/>
            <a:ext cx="3964234" cy="1003536"/>
            <a:chOff x="0" y="0"/>
            <a:chExt cx="5285645" cy="1338048"/>
          </a:xfrm>
        </p:grpSpPr>
        <p:sp>
          <p:nvSpPr>
            <p:cNvPr id="7" name="TextBox 7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evaluation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5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3136" y="9092467"/>
            <a:ext cx="3964234" cy="1003536"/>
            <a:chOff x="0" y="0"/>
            <a:chExt cx="5285645" cy="13380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Model selection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72299" y="3665157"/>
            <a:ext cx="3964234" cy="1003536"/>
            <a:chOff x="0" y="0"/>
            <a:chExt cx="5285645" cy="13380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33198"/>
              <a:ext cx="5285645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visualization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066632" y="6680659"/>
            <a:ext cx="3964234" cy="1039058"/>
            <a:chOff x="0" y="-47625"/>
            <a:chExt cx="5285645" cy="138541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42723"/>
              <a:ext cx="5285645" cy="695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9"/>
                </a:lnSpc>
              </a:pPr>
              <a:r>
                <a:rPr lang="en-US" sz="2999" b="1" spc="89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Preprocessing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</a:pPr>
              <a:r>
                <a:rPr lang="en-US" sz="2499" b="1" u="none" spc="9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333048" y="2911680"/>
            <a:ext cx="4274154" cy="1040743"/>
            <a:chOff x="0" y="0"/>
            <a:chExt cx="5698872" cy="13876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704800"/>
              <a:ext cx="5698872" cy="682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3"/>
                </a:lnSpc>
              </a:pPr>
              <a:r>
                <a:rPr lang="en-US" sz="2995" b="1" spc="89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698872" cy="591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3"/>
                </a:lnSpc>
              </a:pPr>
              <a:r>
                <a:rPr lang="en-US" sz="2695" b="1" u="none" spc="105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1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07203" y="4078143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i="1" spc="97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59129" y="4449618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51225" y="6151110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6553" y="7965959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26247" y="6803809"/>
            <a:ext cx="111870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spc="9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03</a:t>
            </a: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DB7E74A4-FA5E-27EC-80E0-AC278C188818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D99345A0-BF73-7EED-7CD8-97F9DC0AA3D1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1957823"/>
            <a:ext cx="6553200" cy="652313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15860" y="286512"/>
            <a:ext cx="748311" cy="749674"/>
          </a:xfrm>
          <a:custGeom>
            <a:avLst/>
            <a:gdLst/>
            <a:ahLst/>
            <a:cxnLst/>
            <a:rect l="l" t="t" r="r" b="b"/>
            <a:pathLst>
              <a:path w="748311" h="749674">
                <a:moveTo>
                  <a:pt x="0" y="0"/>
                </a:moveTo>
                <a:lnTo>
                  <a:pt x="748310" y="0"/>
                </a:lnTo>
                <a:lnTo>
                  <a:pt x="748310" y="749674"/>
                </a:lnTo>
                <a:lnTo>
                  <a:pt x="0" y="74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81113" y="315087"/>
            <a:ext cx="11618375" cy="713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4899" b="1" spc="48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Preparing data for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7839" y="1064761"/>
            <a:ext cx="11087574" cy="8309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endParaRPr dirty="0"/>
          </a:p>
          <a:p>
            <a:pPr algn="l">
              <a:lnSpc>
                <a:spcPts val="5585"/>
              </a:lnSpc>
            </a:pPr>
            <a:endParaRPr dirty="0"/>
          </a:p>
          <a:p>
            <a:pPr algn="l">
              <a:lnSpc>
                <a:spcPts val="5847"/>
              </a:lnSpc>
            </a:pPr>
            <a:r>
              <a:rPr lang="en-US" sz="4463" spc="8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for </a:t>
            </a:r>
            <a:r>
              <a:rPr lang="en-US" sz="4463" b="1" spc="89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object</a:t>
            </a:r>
            <a:r>
              <a:rPr lang="en-US" sz="4463" spc="89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4463" spc="8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features: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used the </a:t>
            </a:r>
            <a:r>
              <a:rPr lang="en-US" sz="3563" spc="71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label encoding</a:t>
            </a: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method for </a:t>
            </a:r>
          </a:p>
          <a:p>
            <a:pPr algn="l">
              <a:lnSpc>
                <a:spcPts val="4668"/>
              </a:lnSpc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     (brand and model )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other columns </a:t>
            </a:r>
            <a:r>
              <a:rPr lang="en-US" sz="3563" spc="71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one hot encoding</a:t>
            </a: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668"/>
              </a:lnSpc>
            </a:pPr>
            <a:endParaRPr lang="en-US" sz="3563" spc="71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5454"/>
              </a:lnSpc>
            </a:pPr>
            <a:r>
              <a:rPr lang="en-US" sz="4163" spc="83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for </a:t>
            </a:r>
            <a:r>
              <a:rPr lang="en-US" sz="4163" b="1" spc="83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numerical</a:t>
            </a:r>
            <a:r>
              <a:rPr lang="en-US" sz="4163" spc="83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4163" spc="83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features</a:t>
            </a:r>
          </a:p>
          <a:p>
            <a:pPr marL="769356" lvl="1" indent="-384678" algn="l">
              <a:lnSpc>
                <a:spcPts val="4668"/>
              </a:lnSpc>
              <a:buFont typeface="Arial"/>
              <a:buChar char="•"/>
            </a:pPr>
            <a:r>
              <a:rPr lang="en-US" sz="3563" spc="7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normalization using min max scaler</a:t>
            </a:r>
          </a:p>
          <a:p>
            <a:pPr algn="l">
              <a:lnSpc>
                <a:spcPts val="4930"/>
              </a:lnSpc>
            </a:pPr>
            <a:endParaRPr lang="en-US" sz="3563" spc="71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4930"/>
              </a:lnSpc>
            </a:pPr>
            <a:endParaRPr lang="en-US" sz="3563" spc="71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25200" y="2019300"/>
            <a:ext cx="6934200" cy="6635481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527" r="-3752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0833" y="411867"/>
            <a:ext cx="8862619" cy="120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7775" b="1" spc="77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0833" y="2654543"/>
            <a:ext cx="13848616" cy="530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4339" spc="16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tested five </a:t>
            </a:r>
            <a:r>
              <a:rPr lang="en-US" sz="4339" b="1" spc="169" dirty="0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machine-learning</a:t>
            </a:r>
            <a:r>
              <a:rPr lang="en-US" sz="4339" spc="169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models</a:t>
            </a: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GradientBoostingRegressor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LightGB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LinearRegression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CatBoostRegressor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936837" lvl="1" indent="-468418" algn="l">
              <a:lnSpc>
                <a:spcPts val="6074"/>
              </a:lnSpc>
              <a:buAutoNum type="arabicPeriod"/>
            </a:pPr>
            <a:r>
              <a:rPr lang="en-US" sz="4339" spc="169" dirty="0" err="1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RandomForestRegressor</a:t>
            </a: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l">
              <a:lnSpc>
                <a:spcPts val="6074"/>
              </a:lnSpc>
            </a:pPr>
            <a:endParaRPr lang="en-US" sz="4339" spc="169" dirty="0">
              <a:solidFill>
                <a:srgbClr val="19191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6378" y="1894024"/>
            <a:ext cx="16929772" cy="6327502"/>
          </a:xfrm>
          <a:custGeom>
            <a:avLst/>
            <a:gdLst/>
            <a:ahLst/>
            <a:cxnLst/>
            <a:rect l="l" t="t" r="r" b="b"/>
            <a:pathLst>
              <a:path w="16929772" h="6327502">
                <a:moveTo>
                  <a:pt x="0" y="0"/>
                </a:moveTo>
                <a:lnTo>
                  <a:pt x="16929772" y="0"/>
                </a:lnTo>
                <a:lnTo>
                  <a:pt x="16929772" y="6327502"/>
                </a:lnTo>
                <a:lnTo>
                  <a:pt x="0" y="632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6245" y="319196"/>
            <a:ext cx="11177021" cy="221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7"/>
              </a:lnSpc>
            </a:pPr>
            <a:r>
              <a:rPr lang="en-US" sz="7135" b="1" spc="7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evaluation metrics</a:t>
            </a:r>
          </a:p>
          <a:p>
            <a:pPr algn="l">
              <a:lnSpc>
                <a:spcPts val="8777"/>
              </a:lnSpc>
            </a:pPr>
            <a:endParaRPr lang="en-US" sz="7135" b="1" spc="71">
              <a:solidFill>
                <a:srgbClr val="191919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EB51A22-F2A9-2630-CED2-FB83DEC2CBDA}"/>
              </a:ext>
            </a:extLst>
          </p:cNvPr>
          <p:cNvSpPr/>
          <p:nvPr/>
        </p:nvSpPr>
        <p:spPr>
          <a:xfrm rot="-5400000">
            <a:off x="15471110" y="-1745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38242FE1-9246-E3FE-72C6-5EC5B30739F7}"/>
              </a:ext>
            </a:extLst>
          </p:cNvPr>
          <p:cNvSpPr/>
          <p:nvPr/>
        </p:nvSpPr>
        <p:spPr>
          <a:xfrm rot="5400000">
            <a:off x="-172723" y="73901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6113" y="1343389"/>
            <a:ext cx="11347602" cy="3956037"/>
          </a:xfrm>
          <a:custGeom>
            <a:avLst/>
            <a:gdLst/>
            <a:ahLst/>
            <a:cxnLst/>
            <a:rect l="l" t="t" r="r" b="b"/>
            <a:pathLst>
              <a:path w="12888112" h="4108437">
                <a:moveTo>
                  <a:pt x="0" y="0"/>
                </a:moveTo>
                <a:lnTo>
                  <a:pt x="12888112" y="0"/>
                </a:lnTo>
                <a:lnTo>
                  <a:pt x="12888112" y="4108438"/>
                </a:lnTo>
                <a:lnTo>
                  <a:pt x="0" y="4108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6113" y="166406"/>
            <a:ext cx="8862619" cy="120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3"/>
              </a:lnSpc>
            </a:pPr>
            <a:r>
              <a:rPr lang="en-US" sz="7775" b="1" spc="77" dirty="0">
                <a:solidFill>
                  <a:srgbClr val="191919"/>
                </a:solidFill>
                <a:latin typeface="Aileron Heavy"/>
                <a:ea typeface="Aileron Heavy"/>
                <a:cs typeface="Aileron Heavy"/>
                <a:sym typeface="Aileron Heavy"/>
              </a:rPr>
              <a:t>achieved scores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0839182" y="2552700"/>
            <a:ext cx="7312705" cy="75057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B4B90A13-42DA-A153-2C00-6F74EBD3A8ED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69648" y="6700020"/>
            <a:ext cx="4833679" cy="2241069"/>
          </a:xfrm>
          <a:custGeom>
            <a:avLst/>
            <a:gdLst/>
            <a:ahLst/>
            <a:cxnLst/>
            <a:rect l="l" t="t" r="r" b="b"/>
            <a:pathLst>
              <a:path w="4833679" h="2241069">
                <a:moveTo>
                  <a:pt x="0" y="0"/>
                </a:moveTo>
                <a:lnTo>
                  <a:pt x="4833679" y="0"/>
                </a:lnTo>
                <a:lnTo>
                  <a:pt x="4833679" y="2241070"/>
                </a:lnTo>
                <a:lnTo>
                  <a:pt x="0" y="2241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2501512" y="2904881"/>
            <a:ext cx="10591800" cy="6801466"/>
          </a:xfrm>
          <a:custGeom>
            <a:avLst/>
            <a:gdLst/>
            <a:ahLst/>
            <a:cxnLst/>
            <a:rect l="l" t="t" r="r" b="b"/>
            <a:pathLst>
              <a:path w="12115971" h="7230072">
                <a:moveTo>
                  <a:pt x="0" y="0"/>
                </a:moveTo>
                <a:lnTo>
                  <a:pt x="12115971" y="0"/>
                </a:lnTo>
                <a:lnTo>
                  <a:pt x="12115971" y="7230072"/>
                </a:lnTo>
                <a:lnTo>
                  <a:pt x="0" y="723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/>
            </a:blip>
            <a:stretch>
              <a:fillRect t="-3370" b="-337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7420087" y="217056"/>
            <a:ext cx="3447826" cy="1623287"/>
            <a:chOff x="0" y="0"/>
            <a:chExt cx="4597101" cy="2164383"/>
          </a:xfrm>
        </p:grpSpPr>
        <p:sp>
          <p:nvSpPr>
            <p:cNvPr id="6" name="TextBox 6"/>
            <p:cNvSpPr txBox="1"/>
            <p:nvPr/>
          </p:nvSpPr>
          <p:spPr>
            <a:xfrm>
              <a:off x="0" y="1090138"/>
              <a:ext cx="4597101" cy="1074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008"/>
                </a:lnSpc>
              </a:pPr>
              <a:r>
                <a:rPr lang="en-US" sz="4672" b="1" spc="140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4530" y="-85725"/>
              <a:ext cx="2737777" cy="933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885"/>
                </a:lnSpc>
              </a:pPr>
              <a:r>
                <a:rPr lang="en-US" sz="4204" b="1" u="none" spc="163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Stage 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65585" y="2041123"/>
            <a:ext cx="15356830" cy="51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  <a:spcBef>
                <a:spcPct val="0"/>
              </a:spcBef>
            </a:pPr>
            <a:r>
              <a:rPr lang="en-US" sz="2805" spc="8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The </a:t>
            </a:r>
            <a:r>
              <a:rPr lang="en-US" sz="2805" b="1" spc="84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goal</a:t>
            </a:r>
            <a:r>
              <a:rPr lang="en-US" sz="2805" spc="84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of this competition is to predict the price of used cars based on various attributes.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393" y="2533072"/>
            <a:ext cx="11162323" cy="952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6"/>
              </a:lnSpc>
              <a:spcBef>
                <a:spcPct val="0"/>
              </a:spcBef>
            </a:pPr>
            <a:r>
              <a:rPr lang="en-US" sz="2950" b="1" spc="88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 Description</a:t>
            </a:r>
          </a:p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sz="2051" spc="61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B8BD6F9-6901-E869-150C-66834937C41A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C9E0D0D0-5409-E5A9-FAB4-62CFDF65EC1E}"/>
              </a:ext>
            </a:extLst>
          </p:cNvPr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CA5DF11-CD94-08C9-56C5-86BCD4F0FFC5}"/>
              </a:ext>
            </a:extLst>
          </p:cNvPr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A4D98-8FFB-3009-AD2A-52AD82A54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7900"/>
            <a:ext cx="16411726" cy="739140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132AD86E-F4EC-18D1-13CD-7F2995278505}"/>
              </a:ext>
            </a:extLst>
          </p:cNvPr>
          <p:cNvSpPr txBox="1"/>
          <p:nvPr/>
        </p:nvSpPr>
        <p:spPr>
          <a:xfrm>
            <a:off x="762000" y="863713"/>
            <a:ext cx="14370455" cy="130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600" b="0" i="0" dirty="0">
                <a:solidFill>
                  <a:srgbClr val="111111"/>
                </a:solidFill>
                <a:effectLst/>
                <a:latin typeface="-apple-system"/>
              </a:rPr>
              <a:t>function in Pandas is a handy tool for 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-apple-system"/>
              </a:rPr>
              <a:t>quickly inspecting the first few rows of a </a:t>
            </a:r>
            <a:r>
              <a:rPr lang="en-US" sz="3600" b="1" i="0" dirty="0" err="1">
                <a:solidFill>
                  <a:srgbClr val="111111"/>
                </a:solidFill>
                <a:effectLst/>
                <a:latin typeface="-apple-system"/>
              </a:rPr>
              <a:t>DataFrame</a:t>
            </a:r>
            <a:r>
              <a:rPr lang="en-US" sz="3600" b="1" i="0" dirty="0">
                <a:solidFill>
                  <a:srgbClr val="111111"/>
                </a:solidFill>
                <a:effectLst/>
                <a:latin typeface="-apple-system"/>
              </a:rPr>
              <a:t>. Here’s a breakdown of how it works and why it’s useful:</a:t>
            </a:r>
            <a:endParaRPr lang="en-US" sz="3505" b="1" spc="105" dirty="0">
              <a:solidFill>
                <a:srgbClr val="FF3131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314978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45462" y="-614468"/>
            <a:ext cx="3887490" cy="1643168"/>
            <a:chOff x="0" y="0"/>
            <a:chExt cx="5183320" cy="2190890"/>
          </a:xfrm>
        </p:grpSpPr>
        <p:sp>
          <p:nvSpPr>
            <p:cNvPr id="5" name="TextBox 5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spc="151" dirty="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Exploration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 descr="A graph of a missing column&#10;&#10;Description automatically generated with medium confidence">
            <a:extLst>
              <a:ext uri="{FF2B5EF4-FFF2-40B4-BE49-F238E27FC236}">
                <a16:creationId xmlns:a16="http://schemas.microsoft.com/office/drawing/2014/main" id="{122CF17F-7D5C-1991-2F8C-F71B39962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46" y="2705100"/>
            <a:ext cx="8612069" cy="7376232"/>
          </a:xfrm>
          <a:prstGeom prst="rect">
            <a:avLst/>
          </a:prstGeom>
        </p:spPr>
      </p:pic>
      <p:pic>
        <p:nvPicPr>
          <p:cNvPr id="11" name="Picture 10" descr="A pie chart with a number of missing values&#10;&#10;Description automatically generated">
            <a:extLst>
              <a:ext uri="{FF2B5EF4-FFF2-40B4-BE49-F238E27FC236}">
                <a16:creationId xmlns:a16="http://schemas.microsoft.com/office/drawing/2014/main" id="{F778F663-0C42-90DD-45E9-F231B9076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5" y="1455384"/>
            <a:ext cx="7980296" cy="737623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2559073"/>
            <a:ext cx="13490658" cy="7600561"/>
          </a:xfrm>
          <a:custGeom>
            <a:avLst/>
            <a:gdLst/>
            <a:ahLst/>
            <a:cxnLst/>
            <a:rect l="l" t="t" r="r" b="b"/>
            <a:pathLst>
              <a:path w="14179717" h="8046990">
                <a:moveTo>
                  <a:pt x="0" y="0"/>
                </a:moveTo>
                <a:lnTo>
                  <a:pt x="14179718" y="0"/>
                </a:lnTo>
                <a:lnTo>
                  <a:pt x="14179718" y="8046989"/>
                </a:lnTo>
                <a:lnTo>
                  <a:pt x="0" y="804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09800" y="99259"/>
            <a:ext cx="13159503" cy="92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7"/>
              </a:lnSpc>
              <a:spcBef>
                <a:spcPct val="0"/>
              </a:spcBef>
            </a:pPr>
            <a:r>
              <a:rPr lang="en-US" sz="5105" b="1" spc="153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diving in each column to extract insights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492" y="536771"/>
            <a:ext cx="3307308" cy="1643168"/>
            <a:chOff x="0" y="0"/>
            <a:chExt cx="4409745" cy="2190890"/>
          </a:xfrm>
        </p:grpSpPr>
        <p:sp>
          <p:nvSpPr>
            <p:cNvPr id="6" name="TextBox 6"/>
            <p:cNvSpPr txBox="1"/>
            <p:nvPr/>
          </p:nvSpPr>
          <p:spPr>
            <a:xfrm>
              <a:off x="0" y="1021989"/>
              <a:ext cx="4409745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fuel_type</a:t>
              </a:r>
              <a:endParaRPr lang="en-US" sz="5052" b="1" u="sng" spc="151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409745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07308" y="1541965"/>
            <a:ext cx="12663347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505" spc="105" dirty="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other than nulls there were values like </a:t>
            </a:r>
            <a:r>
              <a:rPr lang="en-US" sz="3505" spc="105" dirty="0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(- ,not supported)</a:t>
            </a:r>
          </a:p>
        </p:txBody>
      </p:sp>
      <p:sp>
        <p:nvSpPr>
          <p:cNvPr id="9" name="Freeform 9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9064" y="1728669"/>
            <a:ext cx="16202998" cy="9114186"/>
          </a:xfrm>
          <a:custGeom>
            <a:avLst/>
            <a:gdLst/>
            <a:ahLst/>
            <a:cxnLst/>
            <a:rect l="l" t="t" r="r" b="b"/>
            <a:pathLst>
              <a:path w="16202998" h="9114186">
                <a:moveTo>
                  <a:pt x="0" y="0"/>
                </a:moveTo>
                <a:lnTo>
                  <a:pt x="16202998" y="0"/>
                </a:lnTo>
                <a:lnTo>
                  <a:pt x="16202998" y="9114186"/>
                </a:lnTo>
                <a:lnTo>
                  <a:pt x="0" y="911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538268"/>
            <a:ext cx="3887490" cy="1643168"/>
            <a:chOff x="0" y="0"/>
            <a:chExt cx="5183320" cy="2190890"/>
          </a:xfrm>
        </p:grpSpPr>
        <p:sp>
          <p:nvSpPr>
            <p:cNvPr id="5" name="TextBox 5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 dirty="0" err="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fuel_type</a:t>
              </a:r>
              <a:endParaRPr lang="en-US" sz="5052" b="1" u="sng" spc="151" dirty="0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69361" y="390726"/>
            <a:ext cx="11949277" cy="63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after processing and filling nulls from </a:t>
            </a:r>
            <a:r>
              <a:rPr lang="en-US" sz="3505" u="sng" spc="105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engine </a:t>
            </a: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column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87041" y="1561622"/>
            <a:ext cx="12271959" cy="7163756"/>
          </a:xfrm>
          <a:custGeom>
            <a:avLst/>
            <a:gdLst/>
            <a:ahLst/>
            <a:cxnLst/>
            <a:rect l="l" t="t" r="r" b="b"/>
            <a:pathLst>
              <a:path w="12271959" h="7163756">
                <a:moveTo>
                  <a:pt x="0" y="0"/>
                </a:moveTo>
                <a:lnTo>
                  <a:pt x="12271959" y="0"/>
                </a:lnTo>
                <a:lnTo>
                  <a:pt x="12271959" y="7163756"/>
                </a:lnTo>
                <a:lnTo>
                  <a:pt x="0" y="716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0086" y="173455"/>
            <a:ext cx="3887490" cy="91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578"/>
              </a:lnSpc>
              <a:spcBef>
                <a:spcPct val="0"/>
              </a:spcBef>
            </a:pPr>
            <a:r>
              <a:rPr lang="en-US" sz="5052" b="1" u="sng" spc="151">
                <a:solidFill>
                  <a:srgbClr val="191919"/>
                </a:solidFill>
                <a:latin typeface="Aileron Bold"/>
                <a:ea typeface="Aileron Bold"/>
                <a:cs typeface="Aileron Bold"/>
                <a:sym typeface="Aileron Bold"/>
              </a:rPr>
              <a:t>accident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086" y="-700193"/>
            <a:ext cx="3887490" cy="77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5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83831" y="307174"/>
            <a:ext cx="13734452" cy="160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this column contains only </a:t>
            </a:r>
            <a:r>
              <a:rPr lang="en-US" sz="4305" spc="129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2452 </a:t>
            </a:r>
            <a:r>
              <a:rPr lang="en-US" sz="4305" spc="12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null value</a:t>
            </a:r>
          </a:p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4726" y="8940182"/>
            <a:ext cx="13734452" cy="78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dropped rows containing nulls in that column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086" y="2550268"/>
            <a:ext cx="9720221" cy="5601277"/>
          </a:xfrm>
          <a:custGeom>
            <a:avLst/>
            <a:gdLst/>
            <a:ahLst/>
            <a:cxnLst/>
            <a:rect l="l" t="t" r="r" b="b"/>
            <a:pathLst>
              <a:path w="9720221" h="5601277">
                <a:moveTo>
                  <a:pt x="0" y="0"/>
                </a:moveTo>
                <a:lnTo>
                  <a:pt x="9720221" y="0"/>
                </a:lnTo>
                <a:lnTo>
                  <a:pt x="9720221" y="5601277"/>
                </a:lnTo>
                <a:lnTo>
                  <a:pt x="0" y="5601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836225"/>
            <a:ext cx="8838480" cy="5086513"/>
          </a:xfrm>
          <a:custGeom>
            <a:avLst/>
            <a:gdLst/>
            <a:ahLst/>
            <a:cxnLst/>
            <a:rect l="l" t="t" r="r" b="b"/>
            <a:pathLst>
              <a:path w="8838480" h="5086513">
                <a:moveTo>
                  <a:pt x="0" y="0"/>
                </a:moveTo>
                <a:lnTo>
                  <a:pt x="8838480" y="0"/>
                </a:lnTo>
                <a:lnTo>
                  <a:pt x="8838480" y="5086513"/>
                </a:lnTo>
                <a:lnTo>
                  <a:pt x="0" y="508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" r="-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-325123" y="7237781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2" y="0"/>
                </a:lnTo>
                <a:lnTo>
                  <a:pt x="3366702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5318710" y="-326920"/>
            <a:ext cx="3366703" cy="3366703"/>
          </a:xfrm>
          <a:custGeom>
            <a:avLst/>
            <a:gdLst/>
            <a:ahLst/>
            <a:cxnLst/>
            <a:rect l="l" t="t" r="r" b="b"/>
            <a:pathLst>
              <a:path w="3366703" h="3366703">
                <a:moveTo>
                  <a:pt x="0" y="0"/>
                </a:moveTo>
                <a:lnTo>
                  <a:pt x="3366703" y="0"/>
                </a:lnTo>
                <a:lnTo>
                  <a:pt x="3366703" y="3366703"/>
                </a:lnTo>
                <a:lnTo>
                  <a:pt x="0" y="336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0086" y="-614468"/>
            <a:ext cx="3887490" cy="1643168"/>
            <a:chOff x="0" y="0"/>
            <a:chExt cx="5183320" cy="21908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021989"/>
              <a:ext cx="5183320" cy="116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578"/>
                </a:lnSpc>
                <a:spcBef>
                  <a:spcPct val="0"/>
                </a:spcBef>
              </a:pPr>
              <a:r>
                <a:rPr lang="en-US" sz="5052" b="1" u="sng" spc="151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clean_title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5183320" cy="100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12326" y="8611618"/>
            <a:ext cx="12663347" cy="78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7"/>
              </a:lnSpc>
              <a:spcBef>
                <a:spcPct val="0"/>
              </a:spcBef>
            </a:pPr>
            <a:r>
              <a:rPr lang="en-US" sz="4305" spc="129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filled null values with </a:t>
            </a:r>
            <a:r>
              <a:rPr lang="en-US" sz="4305" spc="129">
                <a:solidFill>
                  <a:srgbClr val="FF3131"/>
                </a:solidFill>
                <a:latin typeface="Aileron"/>
                <a:ea typeface="Aileron"/>
                <a:cs typeface="Aileron"/>
                <a:sym typeface="Aileron"/>
              </a:rPr>
              <a:t>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86" y="1093143"/>
            <a:ext cx="15698144" cy="130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  <a:spcBef>
                <a:spcPct val="0"/>
              </a:spcBef>
            </a:pPr>
            <a:r>
              <a:rPr lang="en-US" sz="3505" spc="105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we realized that all missing values in that column cars with pervious accident history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336</Words>
  <Application>Microsoft Office PowerPoint</Application>
  <PresentationFormat>Custom</PresentationFormat>
  <Paragraphs>95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Canva Sans Bold</vt:lpstr>
      <vt:lpstr>Arial</vt:lpstr>
      <vt:lpstr>Aileron</vt:lpstr>
      <vt:lpstr>Aileron Heavy</vt:lpstr>
      <vt:lpstr>Aileron Bold</vt:lpstr>
      <vt:lpstr>Aileron Italics</vt:lpstr>
      <vt:lpstr>Aileron Ultra-Bold</vt:lpstr>
      <vt:lpstr>Aptos</vt:lpstr>
      <vt:lpstr>-apple-system</vt:lpstr>
      <vt:lpstr>Calibri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</dc:title>
  <cp:lastModifiedBy>Mohamed Hossam</cp:lastModifiedBy>
  <cp:revision>8</cp:revision>
  <dcterms:created xsi:type="dcterms:W3CDTF">2006-08-16T00:00:00Z</dcterms:created>
  <dcterms:modified xsi:type="dcterms:W3CDTF">2024-10-23T17:46:21Z</dcterms:modified>
  <dc:identifier>DAGUV4hyEs4</dc:identifier>
</cp:coreProperties>
</file>